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20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17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7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6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30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29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49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8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7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84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78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52508-3CF1-4267-B4EB-28A46F1FF04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71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0A9-D656-451C-A226-C4103CA15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06637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	Ethics In Claims Management: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Ethical Considerations &amp; Biases to be 				Aware of in Litigation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E828F-FCB0-466E-9E62-C0306E3E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2142448"/>
            <a:ext cx="12192000" cy="385096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Presented by </a:t>
            </a:r>
          </a:p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The Premises Liability Practice Group</a:t>
            </a:r>
          </a:p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May 21, 2020</a:t>
            </a:r>
          </a:p>
          <a:p>
            <a:pPr algn="ctr"/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Presenters: </a:t>
            </a:r>
          </a:p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Peter R. Barr (Rack Room Shoes), Trey Pauley (The Scotts Company LLC) &amp; </a:t>
            </a:r>
          </a:p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Christian Stegmaier (Collins &amp; Lacy, PC, Columbia)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3AAFF4-2F73-409B-AD71-8FFA3DEA6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5" name="Picture 4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99965DF3-2D63-467A-B4D6-54BEA24DF4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816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C1043-2603-45D4-8CD2-7C4F81EDD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5" name="Picture 4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D75B4A27-E13A-4962-8933-ED2526229D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CAF9321-8AA8-478B-A328-DFB448FD7E1B}"/>
              </a:ext>
            </a:extLst>
          </p:cNvPr>
          <p:cNvSpPr/>
          <p:nvPr/>
        </p:nvSpPr>
        <p:spPr>
          <a:xfrm>
            <a:off x="7178040" y="1691104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Trey Pauley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Scotts Company LLC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Marysville, Ohio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(937) 578-5991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trey.pauley@scotts.com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FC7F2-DF7F-4081-82B1-9ED1B9918198}"/>
              </a:ext>
            </a:extLst>
          </p:cNvPr>
          <p:cNvSpPr/>
          <p:nvPr/>
        </p:nvSpPr>
        <p:spPr>
          <a:xfrm>
            <a:off x="4587240" y="3733801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Christian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Stegmaier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Collins &amp; Lacy, PC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Columbia, South Carolina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(803) 255-0454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cstegmaier@collinsandlacy.com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90C4ED-87AB-4F9A-92A1-FBF5811BD0C3}"/>
              </a:ext>
            </a:extLst>
          </p:cNvPr>
          <p:cNvSpPr/>
          <p:nvPr/>
        </p:nvSpPr>
        <p:spPr>
          <a:xfrm>
            <a:off x="2148840" y="1797784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Peter R. Barr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Rack Room Shoes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Charlotte, North Carolina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(704) 547-9200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Peter.Barr@rackroom.com</a:t>
            </a:r>
          </a:p>
        </p:txBody>
      </p:sp>
    </p:spTree>
    <p:extLst>
      <p:ext uri="{BB962C8B-B14F-4D97-AF65-F5344CB8AC3E}">
        <p14:creationId xmlns:p14="http://schemas.microsoft.com/office/powerpoint/2010/main" val="329742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Fairness in Claims Handling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BE4B89-7866-481C-B186-5AD712D35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3B0F2AE9-70B3-4569-BA5D-F694A64C38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75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333" y="714376"/>
            <a:ext cx="10515600" cy="485775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lvl="1"/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What is Fairness? What Does The Rule Say?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Rules of Professional Responsibility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Lawyer’s Oath (Depending on Jurisdiction)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Industry Codes of Conduct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Corporate Codes of Conduct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Case Law/Statutory Law/Regulations 	(Depending on the Jurisdiction)</a:t>
            </a: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40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0B503B-E03E-45E4-B0D7-11C1E6592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DDB7B602-74E5-4CDA-B61E-04B4A4F8DC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8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3157538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Identifying Biases: Starting from the Inside and Looking Out</a:t>
            </a:r>
            <a:br>
              <a:rPr lang="en-US" b="1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CFA323-7FC6-4440-9322-4C6C88FF1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ECF5C369-9A7B-40D5-B041-0594BC4B8E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5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44816"/>
          </a:xfrm>
        </p:spPr>
        <p:txBody>
          <a:bodyPr>
            <a:normAutofit fontScale="90000"/>
          </a:bodyPr>
          <a:lstStyle/>
          <a:p>
            <a:pPr lvl="1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Culture is Everything</a:t>
            </a:r>
            <a:b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What is the Stated Culture?</a:t>
            </a:r>
            <a:b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How Is Culture Reinforced and Restated?</a:t>
            </a:r>
            <a:b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How is Stated Culture Reflected in Hiring (Do Internal and 		External Hires Reflect a Diverse Population?)</a:t>
            </a:r>
            <a:br>
              <a:rPr lang="en-US" sz="1800" b="1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149FC2-45DC-4520-9E42-3D1E1A10D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3FD1EE8E-7DA1-452C-A7C1-7A4F8BB4F3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5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688" y="914399"/>
            <a:ext cx="10859311" cy="3910519"/>
          </a:xfrm>
        </p:spPr>
        <p:txBody>
          <a:bodyPr>
            <a:normAutofit fontScale="90000"/>
          </a:bodyPr>
          <a:lstStyle/>
          <a:p>
            <a:pPr lvl="1"/>
            <a:br>
              <a:rPr lang="en-US" dirty="0"/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Real World Pressures/Threats to Doing the Right Thing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Claims Volumes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Fatigue/Burnout/Jadedness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Lack of Capability/Competency/Training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Actual Bias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Latent Bias</a:t>
            </a:r>
            <a:br>
              <a:rPr lang="en-US" sz="1800" b="1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42EDE5-EEA1-4FD2-8182-B0A3BC94C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6" name="Picture 5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378EADCC-4B46-43D0-8565-E929AD1431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50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7280"/>
            <a:ext cx="10515600" cy="4587240"/>
          </a:xfrm>
        </p:spPr>
        <p:txBody>
          <a:bodyPr>
            <a:normAutofit fontScale="90000"/>
          </a:bodyPr>
          <a:lstStyle/>
          <a:p>
            <a:pPr lvl="1"/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Types of Biases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Socio-Economic (Education, Income, Employment)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Venue-Based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Lawyers Involved / Exchanges Occurring Between 			Counsel and Claims Stakeholders Separate 			from Actual Engagement with Claimant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Prior Claims/Litigation Experience of Claimant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Race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Gender</a:t>
            </a:r>
            <a:b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Sexual Orientation/Gender Identity</a:t>
            </a:r>
            <a:br>
              <a:rPr lang="en-US" sz="1800" b="1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B04E04-23AF-400E-A394-15971ED3C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38CB3DF3-9A6B-495D-8D1A-8058757CEF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5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20269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Strategies for Eliminating Biases &amp; Attitudes from Claims Decisions </a:t>
            </a:r>
            <a:br>
              <a:rPr lang="en-US" b="1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408B70-8AF1-4278-9310-D1261E62E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1DC0B936-B081-4582-88A0-E89004EDE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91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365125"/>
            <a:ext cx="10911840" cy="5979691"/>
          </a:xfrm>
        </p:spPr>
        <p:txBody>
          <a:bodyPr>
            <a:normAutofit fontScale="90000"/>
          </a:bodyPr>
          <a:lstStyle/>
          <a:p>
            <a:pPr lvl="1"/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Applying the Standard: </a:t>
            </a:r>
            <a:r>
              <a:rPr lang="en-US" sz="29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Accountablity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How Is Fairness Measured?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Who Is Doing the Measuring?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What Are the Consequences of a Lack of Fairness?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Legally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Corporately</a:t>
            </a:r>
            <a:b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29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Individually</a:t>
            </a:r>
            <a:br>
              <a:rPr lang="en-US" sz="1800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A50DFF-4686-4F0B-8C9F-B708FD15D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3408"/>
            <a:ext cx="12192000" cy="880428"/>
          </a:xfrm>
          <a:prstGeom prst="rect">
            <a:avLst/>
          </a:prstGeom>
        </p:spPr>
      </p:pic>
      <p:pic>
        <p:nvPicPr>
          <p:cNvPr id="4" name="Picture 3" descr="A picture containing wall, monitor&#10;&#10;Description automatically generated">
            <a:extLst>
              <a:ext uri="{FF2B5EF4-FFF2-40B4-BE49-F238E27FC236}">
                <a16:creationId xmlns:a16="http://schemas.microsoft.com/office/drawing/2014/main" id="{21CCB37F-F42F-4DCE-8BD7-E2F730728E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722"/>
            <a:ext cx="529113" cy="5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82479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73</TotalTime>
  <Words>450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  Ethics In Claims Management:     Ethical Considerations &amp; Biases to be     Aware of in Litigation</vt:lpstr>
      <vt:lpstr> Fairness in Claims Handling   </vt:lpstr>
      <vt:lpstr>What is Fairness? What Does The Rule Say?   Rules of Professional Responsibility  Lawyer’s Oath (Depending on Jurisdiction)  Industry Codes of Conduct  Corporate Codes of Conduct  Case Law/Statutory Law/Regulations  (Depending on the Jurisdiction)       </vt:lpstr>
      <vt:lpstr>  Identifying Biases: Starting from the Inside and Looking Out    </vt:lpstr>
      <vt:lpstr>     Culture is Everything   What is the Stated Culture?  How Is Culture Reinforced and Restated?  How is Stated Culture Reflected in Hiring (Do Internal and   External Hires Reflect a Diverse Population?)       </vt:lpstr>
      <vt:lpstr> Real World Pressures/Threats to Doing the Right Thing    Claims Volumes  Fatigue/Burnout/Jadedness  Lack of Capability/Competency/Training  Actual Bias  Latent Bias    </vt:lpstr>
      <vt:lpstr>Types of Biases   Socio-Economic (Education, Income, Employment)  Venue-Based  Lawyers Involved / Exchanges Occurring Between    Counsel and Claims Stakeholders Separate    from Actual Engagement with Claimant  Prior Claims/Litigation Experience of Claimant  Race  Gender  Sexual Orientation/Gender Identity      </vt:lpstr>
      <vt:lpstr>Strategies for Eliminating Biases &amp; Attitudes from Claims Decisions      </vt:lpstr>
      <vt:lpstr>    Applying the Standard: Accountablity   How Is Fairness Measured?  Who Is Doing the Measuring?  What Are the Consequences of a Lack of Fairness?   Legally   Corporately   Individually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Next? Post COVID-19 World for Retailers/Hospitality Operators and Litigation</dc:title>
  <dc:creator>Christian Stegmaier</dc:creator>
  <cp:lastModifiedBy>Kelsey Amick</cp:lastModifiedBy>
  <cp:revision>11</cp:revision>
  <dcterms:created xsi:type="dcterms:W3CDTF">2020-04-21T11:09:56Z</dcterms:created>
  <dcterms:modified xsi:type="dcterms:W3CDTF">2020-05-21T19:19:11Z</dcterms:modified>
</cp:coreProperties>
</file>